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6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2136" y="-96"/>
      </p:cViewPr>
      <p:guideLst>
        <p:guide orient="horz" pos="2957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6F4562D-5259-4140-8086-5D1CA11E16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dgemere.com" TargetMode="External"/><Relationship Id="rId2" Type="http://schemas.openxmlformats.org/officeDocument/2006/relationships/hyperlink" Target="mailto:dan.delurey@wedgemer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DR: An Evolutionary Context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Delurey</a:t>
            </a:r>
          </a:p>
          <a:p>
            <a:r>
              <a:rPr lang="en-US" dirty="0" smtClean="0"/>
              <a:t>Wedgemere Group</a:t>
            </a:r>
          </a:p>
          <a:p>
            <a:r>
              <a:rPr lang="en-US" dirty="0" err="1" smtClean="0"/>
              <a:t>www.wedgemere.com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88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means what by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754461" cy="4620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Efficiency	Demand Response	</a:t>
            </a:r>
            <a:r>
              <a:rPr lang="en-US" dirty="0" err="1" smtClean="0"/>
              <a:t>Dispatchable</a:t>
            </a:r>
            <a:r>
              <a:rPr lang="en-US" dirty="0" smtClean="0"/>
              <a:t> 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Demand Side Management	System Efficiency	</a:t>
            </a:r>
          </a:p>
          <a:p>
            <a:pPr marL="0" indent="0">
              <a:buNone/>
            </a:pPr>
            <a:r>
              <a:rPr lang="en-US" dirty="0" smtClean="0"/>
              <a:t>Intelligent Efficiency		Distributed Energy Resources</a:t>
            </a:r>
          </a:p>
          <a:p>
            <a:pPr marL="0" indent="0">
              <a:buNone/>
            </a:pPr>
            <a:r>
              <a:rPr lang="en-US" dirty="0" err="1" smtClean="0"/>
              <a:t>Microgrids</a:t>
            </a:r>
            <a:r>
              <a:rPr lang="en-US" dirty="0" smtClean="0"/>
              <a:t>	Distributed Resources		Storage</a:t>
            </a:r>
          </a:p>
          <a:p>
            <a:pPr marL="0" indent="0">
              <a:buNone/>
            </a:pPr>
            <a:r>
              <a:rPr lang="en-US" dirty="0" smtClean="0"/>
              <a:t>	CHP	EV	Distributed Generation</a:t>
            </a:r>
          </a:p>
          <a:p>
            <a:pPr marL="0" indent="0">
              <a:buNone/>
            </a:pPr>
            <a:r>
              <a:rPr lang="en-US" dirty="0" smtClean="0"/>
              <a:t>Time Varying Prices		Variable Rates		PTR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Minigrid</a:t>
            </a:r>
            <a:r>
              <a:rPr lang="en-US" dirty="0" smtClean="0"/>
              <a:t>	Community Garden/Aggregation</a:t>
            </a:r>
          </a:p>
          <a:p>
            <a:pPr marL="0" indent="0">
              <a:buNone/>
            </a:pPr>
            <a:r>
              <a:rPr lang="en-US" dirty="0" smtClean="0"/>
              <a:t>Modern	Smart		Roof-Top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55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DR Dialogue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8016585"/>
              </p:ext>
            </p:extLst>
          </p:nvPr>
        </p:nvGraphicFramePr>
        <p:xfrm>
          <a:off x="556560" y="1828800"/>
          <a:ext cx="8062989" cy="442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663"/>
                <a:gridCol w="2687663"/>
                <a:gridCol w="2687663"/>
              </a:tblGrid>
              <a:tr h="4916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APPA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BGE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 PSC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Connect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FERC (monitoring)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Illinois CUB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ISO-NE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Landis+Gyr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LBNL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MN PSC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NECPUC (monitoring)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NRG Curtailment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PG&amp;E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PJM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PUC of Ohio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 C.</a:t>
                      </a:r>
                      <a:endParaRPr lang="en-US" dirty="0"/>
                    </a:p>
                  </a:txBody>
                  <a:tcPr/>
                </a:tc>
              </a:tr>
              <a:tr h="491683">
                <a:tc>
                  <a:txBody>
                    <a:bodyPr/>
                    <a:lstStyle/>
                    <a:p>
                      <a:r>
                        <a:rPr lang="en-US" dirty="0" smtClean="0"/>
                        <a:t>NRDC/</a:t>
                      </a:r>
                      <a:r>
                        <a:rPr lang="en-US" dirty="0" err="1" smtClean="0"/>
                        <a:t>Sust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FERC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House OMB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Wedgemere (facilitator)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11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74783"/>
          </a:xfrm>
        </p:spPr>
        <p:txBody>
          <a:bodyPr/>
          <a:lstStyle/>
          <a:p>
            <a:r>
              <a:rPr lang="en-US" sz="2800" dirty="0" smtClean="0"/>
              <a:t>Take-</a:t>
            </a:r>
            <a:r>
              <a:rPr lang="en-US" sz="2800" dirty="0" err="1" smtClean="0"/>
              <a:t>Aways</a:t>
            </a:r>
            <a:r>
              <a:rPr lang="en-US" sz="2800" dirty="0" smtClean="0"/>
              <a:t>:</a:t>
            </a:r>
            <a:r>
              <a:rPr lang="en-US" sz="2800" dirty="0"/>
              <a:t> </a:t>
            </a:r>
            <a:r>
              <a:rPr lang="en-US" sz="2800" dirty="0" smtClean="0"/>
              <a:t> Keys to a Successful Evolution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55195"/>
            <a:ext cx="7583487" cy="47943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Establish Price Signals</a:t>
            </a:r>
          </a:p>
          <a:p>
            <a:pPr algn="r"/>
            <a:r>
              <a:rPr lang="en-US" dirty="0" smtClean="0"/>
              <a:t>Understand the </a:t>
            </a:r>
            <a:r>
              <a:rPr lang="en-US" dirty="0" err="1" smtClean="0"/>
              <a:t>Dualilty</a:t>
            </a:r>
            <a:r>
              <a:rPr lang="en-US" dirty="0" smtClean="0"/>
              <a:t> of DR</a:t>
            </a:r>
          </a:p>
          <a:p>
            <a:r>
              <a:rPr lang="en-US" dirty="0" smtClean="0"/>
              <a:t>Accept DR as a DER</a:t>
            </a:r>
          </a:p>
          <a:p>
            <a:pPr algn="r"/>
            <a:r>
              <a:rPr lang="en-US" dirty="0" smtClean="0"/>
              <a:t>Accept DR as Efficiency</a:t>
            </a:r>
          </a:p>
          <a:p>
            <a:r>
              <a:rPr lang="en-US" dirty="0" smtClean="0"/>
              <a:t>Accept DR as Equivalent to Generation</a:t>
            </a:r>
          </a:p>
          <a:p>
            <a:pPr algn="r"/>
            <a:r>
              <a:rPr lang="en-US" dirty="0" smtClean="0"/>
              <a:t>Deploy </a:t>
            </a:r>
            <a:r>
              <a:rPr lang="en-US" i="1" dirty="0" smtClean="0"/>
              <a:t>AND	</a:t>
            </a:r>
            <a:r>
              <a:rPr lang="en-US" dirty="0" smtClean="0"/>
              <a:t>Utilize AMI</a:t>
            </a:r>
          </a:p>
          <a:p>
            <a:r>
              <a:rPr lang="en-US" dirty="0" smtClean="0"/>
              <a:t>Understand Need for Coordination Between Wholesale Markets and Distribution Platforms</a:t>
            </a:r>
          </a:p>
          <a:p>
            <a:pPr algn="r"/>
            <a:r>
              <a:rPr lang="en-US" dirty="0" smtClean="0"/>
              <a:t>Plan for Multiple Delivery Options for DR into Markets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4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46597"/>
          </a:xfrm>
        </p:spPr>
        <p:txBody>
          <a:bodyPr/>
          <a:lstStyle/>
          <a:p>
            <a:r>
              <a:rPr lang="en-US" sz="2800" dirty="0" smtClean="0"/>
              <a:t>Objectives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941749"/>
            <a:ext cx="7583487" cy="567903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Understanding Duality</a:t>
            </a:r>
          </a:p>
          <a:p>
            <a:r>
              <a:rPr lang="en-US" dirty="0" smtClean="0"/>
              <a:t>Optimizing Visibility</a:t>
            </a:r>
          </a:p>
          <a:p>
            <a:pPr algn="r"/>
            <a:r>
              <a:rPr lang="en-US" dirty="0" smtClean="0"/>
              <a:t>Optimizing Rates</a:t>
            </a:r>
          </a:p>
          <a:p>
            <a:r>
              <a:rPr lang="en-US" dirty="0" smtClean="0"/>
              <a:t>Optimizing M&amp;V</a:t>
            </a:r>
          </a:p>
          <a:p>
            <a:pPr algn="r"/>
            <a:r>
              <a:rPr lang="en-US" dirty="0" smtClean="0"/>
              <a:t>Optimizing Tech</a:t>
            </a:r>
          </a:p>
          <a:p>
            <a:r>
              <a:rPr lang="en-US" dirty="0" smtClean="0"/>
              <a:t>Optimizing Location</a:t>
            </a:r>
          </a:p>
          <a:p>
            <a:pPr algn="r"/>
            <a:r>
              <a:rPr lang="en-US" dirty="0" smtClean="0"/>
              <a:t>Optimizing Operational Parameters</a:t>
            </a:r>
          </a:p>
          <a:p>
            <a:r>
              <a:rPr lang="en-US" dirty="0" smtClean="0"/>
              <a:t>Using DR/DER to Achieve Long-Term Adequacy</a:t>
            </a:r>
          </a:p>
          <a:p>
            <a:pPr algn="r"/>
            <a:r>
              <a:rPr lang="en-US" dirty="0" smtClean="0"/>
              <a:t>Maintain Reliability with Increased DR/DER</a:t>
            </a:r>
          </a:p>
          <a:p>
            <a:r>
              <a:rPr lang="en-US" dirty="0" smtClean="0"/>
              <a:t>Improve and Enhance DR Delivery</a:t>
            </a:r>
          </a:p>
          <a:p>
            <a:pPr algn="r"/>
            <a:r>
              <a:rPr lang="en-US" dirty="0" smtClean="0"/>
              <a:t>Introduce Consistency Among Programs/Markets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46597"/>
          </a:xfrm>
        </p:spPr>
        <p:txBody>
          <a:bodyPr/>
          <a:lstStyle/>
          <a:p>
            <a:r>
              <a:rPr lang="en-US" sz="2800" dirty="0" smtClean="0"/>
              <a:t>Things We Struggled With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70168"/>
            <a:ext cx="7583487" cy="552207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Fitting everything into the regular boxes</a:t>
            </a:r>
          </a:p>
          <a:p>
            <a:r>
              <a:rPr lang="en-US" dirty="0" smtClean="0"/>
              <a:t>Death by a thousand caveats</a:t>
            </a:r>
          </a:p>
          <a:p>
            <a:pPr algn="r"/>
            <a:r>
              <a:rPr lang="en-US" dirty="0" smtClean="0"/>
              <a:t>Cross-Cutting challenges to a narrow focus</a:t>
            </a:r>
          </a:p>
          <a:p>
            <a:r>
              <a:rPr lang="en-US" dirty="0" smtClean="0"/>
              <a:t>Definitions – or not</a:t>
            </a:r>
          </a:p>
          <a:p>
            <a:pPr algn="r"/>
            <a:r>
              <a:rPr lang="en-US" dirty="0" smtClean="0"/>
              <a:t>Some issues/challenges only relevant to some DR</a:t>
            </a:r>
          </a:p>
          <a:p>
            <a:r>
              <a:rPr lang="en-US" dirty="0" smtClean="0"/>
              <a:t>DER context</a:t>
            </a:r>
          </a:p>
          <a:p>
            <a:pPr algn="r"/>
            <a:r>
              <a:rPr lang="en-US" dirty="0" smtClean="0"/>
              <a:t>Operations </a:t>
            </a:r>
            <a:r>
              <a:rPr lang="en-US" dirty="0" err="1" smtClean="0"/>
              <a:t>vs</a:t>
            </a:r>
            <a:r>
              <a:rPr lang="en-US" dirty="0" smtClean="0"/>
              <a:t> planning vs. markets</a:t>
            </a:r>
          </a:p>
          <a:p>
            <a:r>
              <a:rPr lang="en-US" dirty="0" smtClean="0"/>
              <a:t>Policy preferences </a:t>
            </a:r>
            <a:r>
              <a:rPr lang="en-US" dirty="0" err="1" smtClean="0"/>
              <a:t>vs</a:t>
            </a:r>
            <a:r>
              <a:rPr lang="en-US" dirty="0" smtClean="0"/>
              <a:t> econ/design </a:t>
            </a:r>
            <a:r>
              <a:rPr lang="en-US" dirty="0" err="1" smtClean="0"/>
              <a:t>vs</a:t>
            </a:r>
            <a:r>
              <a:rPr lang="en-US" dirty="0" smtClean="0"/>
              <a:t> system ops</a:t>
            </a:r>
          </a:p>
          <a:p>
            <a:pPr algn="r"/>
            <a:r>
              <a:rPr lang="en-US" dirty="0" smtClean="0"/>
              <a:t>Duality</a:t>
            </a:r>
          </a:p>
          <a:p>
            <a:r>
              <a:rPr lang="en-US" dirty="0" smtClean="0"/>
              <a:t>Different views on how pieces fit together</a:t>
            </a:r>
          </a:p>
          <a:p>
            <a:pPr algn="r"/>
            <a:r>
              <a:rPr lang="en-US" dirty="0" smtClean="0"/>
              <a:t>The dialogue itself as a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16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53" y="1828800"/>
            <a:ext cx="8277050" cy="42089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Dan Delurey</a:t>
            </a:r>
          </a:p>
          <a:p>
            <a:pPr marL="0" indent="0">
              <a:buNone/>
            </a:pPr>
            <a:r>
              <a:rPr lang="en-US" dirty="0" smtClean="0"/>
              <a:t>	Wedgemere Group</a:t>
            </a:r>
          </a:p>
          <a:p>
            <a:pPr marL="0" indent="0">
              <a:buNone/>
            </a:pPr>
            <a:r>
              <a:rPr lang="en-US" dirty="0" smtClean="0"/>
              <a:t>			Washington, DC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smtClean="0">
                <a:hlinkClick r:id="rId2"/>
              </a:rPr>
              <a:t>dan.delurey@wedgemere.com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www.wedgemere.com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@</a:t>
            </a:r>
            <a:r>
              <a:rPr lang="en-US" dirty="0" err="1" smtClean="0"/>
              <a:t>dandelurey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Update on DR, DER &amp; Grid Developments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7320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165</TotalTime>
  <Words>201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DR: An Evolutionary Context</vt:lpstr>
      <vt:lpstr>Who means what by which?</vt:lpstr>
      <vt:lpstr>Evolution of DR Dialogue</vt:lpstr>
      <vt:lpstr>Take-Aways:  Keys to a Successful Evolution</vt:lpstr>
      <vt:lpstr>Objectives</vt:lpstr>
      <vt:lpstr>Things We Struggled With</vt:lpstr>
      <vt:lpstr>Thank You</vt:lpstr>
    </vt:vector>
  </TitlesOfParts>
  <Company>Delurey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DR: An Evolutionary Context</dc:title>
  <dc:creator>Dan Delurey</dc:creator>
  <cp:lastModifiedBy> sr</cp:lastModifiedBy>
  <cp:revision>9</cp:revision>
  <dcterms:created xsi:type="dcterms:W3CDTF">2016-03-28T17:45:08Z</dcterms:created>
  <dcterms:modified xsi:type="dcterms:W3CDTF">2016-03-29T15:15:41Z</dcterms:modified>
</cp:coreProperties>
</file>